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9" r:id="rId2"/>
    <p:sldId id="395" r:id="rId3"/>
    <p:sldId id="379" r:id="rId4"/>
    <p:sldId id="380" r:id="rId5"/>
    <p:sldId id="381" r:id="rId6"/>
    <p:sldId id="382" r:id="rId7"/>
    <p:sldId id="311" r:id="rId8"/>
    <p:sldId id="312" r:id="rId9"/>
    <p:sldId id="314" r:id="rId10"/>
    <p:sldId id="320" r:id="rId11"/>
    <p:sldId id="321" r:id="rId12"/>
    <p:sldId id="322" r:id="rId13"/>
    <p:sldId id="323" r:id="rId14"/>
    <p:sldId id="398" r:id="rId15"/>
    <p:sldId id="337" r:id="rId16"/>
    <p:sldId id="341" r:id="rId17"/>
    <p:sldId id="400" r:id="rId18"/>
    <p:sldId id="342" r:id="rId19"/>
    <p:sldId id="343" r:id="rId20"/>
    <p:sldId id="385" r:id="rId21"/>
    <p:sldId id="344" r:id="rId22"/>
    <p:sldId id="399" r:id="rId23"/>
    <p:sldId id="401" r:id="rId24"/>
    <p:sldId id="347" r:id="rId25"/>
    <p:sldId id="348" r:id="rId26"/>
    <p:sldId id="397" r:id="rId27"/>
    <p:sldId id="352" r:id="rId28"/>
    <p:sldId id="357" r:id="rId29"/>
    <p:sldId id="359" r:id="rId30"/>
    <p:sldId id="363" r:id="rId31"/>
    <p:sldId id="364" r:id="rId32"/>
    <p:sldId id="367" r:id="rId33"/>
    <p:sldId id="368" r:id="rId34"/>
    <p:sldId id="369" r:id="rId35"/>
    <p:sldId id="370" r:id="rId36"/>
    <p:sldId id="372" r:id="rId37"/>
    <p:sldId id="402" r:id="rId38"/>
    <p:sldId id="376" r:id="rId39"/>
    <p:sldId id="377" r:id="rId40"/>
    <p:sldId id="378" r:id="rId4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0" d="100"/>
          <a:sy n="60" d="100"/>
        </p:scale>
        <p:origin x="172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C45147A6-098B-412A-9976-27CE4EFAEA8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45147A6-098B-412A-9976-27CE4EFAEA8F}"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45147A6-098B-412A-9976-27CE4EFAEA8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3245B39E-4F32-40C8-AD26-17A9788314B6}" type="datetimeFigureOut">
              <a:rPr lang="fr-FR" smtClean="0"/>
              <a:pPr/>
              <a:t>02/08/2023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45147A6-098B-412A-9976-27CE4EFAEA8F}"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45B39E-4F32-40C8-AD26-17A9788314B6}" type="datetimeFigureOut">
              <a:rPr lang="fr-FR" smtClean="0"/>
              <a:pPr/>
              <a:t>02/08/2023</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45147A6-098B-412A-9976-27CE4EFAEA8F}"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572296"/>
          </a:xfrm>
        </p:spPr>
        <p:txBody>
          <a:bodyPr>
            <a:normAutofit/>
          </a:bodyPr>
          <a:lstStyle/>
          <a:p>
            <a:endParaRPr lang="fr-FR" b="1" dirty="0"/>
          </a:p>
          <a:p>
            <a:endParaRPr lang="fr-FR" b="1" dirty="0"/>
          </a:p>
          <a:p>
            <a:pPr>
              <a:buNone/>
            </a:pPr>
            <a:r>
              <a:rPr lang="fr-FR" b="1" dirty="0"/>
              <a:t>                                              </a:t>
            </a:r>
          </a:p>
          <a:p>
            <a:endParaRPr lang="fr-FR" b="1" dirty="0"/>
          </a:p>
          <a:p>
            <a:endParaRPr lang="fr-FR" b="1" dirty="0"/>
          </a:p>
          <a:p>
            <a:pPr>
              <a:buNone/>
            </a:pPr>
            <a:r>
              <a:rPr lang="fr-FR" b="1" dirty="0"/>
              <a:t>   LE PROCESSUS DE MISE EN  PLACE D’UNE JURISPRUDENCE</a:t>
            </a:r>
          </a:p>
          <a:p>
            <a:pPr>
              <a:buNone/>
            </a:pPr>
            <a:endParaRPr lang="fr-FR" dirty="0"/>
          </a:p>
          <a:p>
            <a:pPr>
              <a:buNone/>
            </a:pPr>
            <a:endParaRPr lang="fr-FR" b="1" dirty="0"/>
          </a:p>
          <a:p>
            <a:pPr>
              <a:buNone/>
            </a:pPr>
            <a:r>
              <a:rPr lang="fr-FR" b="1" dirty="0"/>
              <a:t>                                 </a:t>
            </a:r>
          </a:p>
          <a:p>
            <a:pPr>
              <a:buNone/>
            </a:pPr>
            <a:r>
              <a:rPr lang="fr-FR" b="1" dirty="0"/>
              <a:t>                                                                   </a:t>
            </a:r>
          </a:p>
          <a:p>
            <a:pPr>
              <a:buNone/>
            </a:pPr>
            <a:endParaRPr lang="fr-FR" b="1" dirty="0"/>
          </a:p>
          <a:p>
            <a:pPr>
              <a:buNone/>
            </a:pPr>
            <a:r>
              <a:rPr lang="fr-FR" b="1" dirty="0"/>
              <a:t>                                                        JUILLET</a:t>
            </a:r>
            <a:r>
              <a:rPr lang="fr-FR" sz="3200" b="1" dirty="0"/>
              <a:t>, 2023</a:t>
            </a:r>
          </a:p>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lstStyle/>
          <a:p>
            <a:endParaRPr lang="fr-BE" b="1" dirty="0"/>
          </a:p>
          <a:p>
            <a:pPr>
              <a:buNone/>
            </a:pPr>
            <a:endParaRPr lang="fr-BE" b="1" dirty="0"/>
          </a:p>
          <a:p>
            <a:pPr>
              <a:buNone/>
            </a:pPr>
            <a:r>
              <a:rPr lang="fr-BE" b="1" dirty="0"/>
              <a:t>      3°. Qui exerce la jurisprudence ?</a:t>
            </a:r>
            <a:r>
              <a:rPr lang="fr-BE" dirty="0"/>
              <a:t> </a:t>
            </a:r>
            <a:endParaRPr lang="fr-FR" dirty="0"/>
          </a:p>
          <a:p>
            <a:pPr>
              <a:buNone/>
            </a:pPr>
            <a:r>
              <a:rPr lang="fr-FR" dirty="0"/>
              <a:t>   La jurisprudence doit provenir de la Cour Suprême. En effet, les décisions émanant des Cour d’appel seront beaucoup moins importantes que celles émanant de la Cour Suprême.</a:t>
            </a:r>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85728"/>
            <a:ext cx="8715436" cy="6286544"/>
          </a:xfrm>
        </p:spPr>
        <p:txBody>
          <a:bodyPr/>
          <a:lstStyle/>
          <a:p>
            <a:pPr>
              <a:buNone/>
            </a:pPr>
            <a:endParaRPr lang="fr-FR" b="1" dirty="0"/>
          </a:p>
          <a:p>
            <a:pPr>
              <a:buNone/>
            </a:pPr>
            <a:r>
              <a:rPr lang="fr-FR" b="1" dirty="0"/>
              <a:t>      II. COMMENTAIRE D’ARRETS PUBLIES DANS LE</a:t>
            </a:r>
          </a:p>
          <a:p>
            <a:pPr>
              <a:buNone/>
            </a:pPr>
            <a:r>
              <a:rPr lang="fr-FR" b="1" dirty="0"/>
              <a:t>             CADRE DE LA JURISPRUDENCE</a:t>
            </a:r>
          </a:p>
          <a:p>
            <a:pPr>
              <a:buNone/>
            </a:pPr>
            <a:endParaRPr lang="fr-FR" b="1" dirty="0"/>
          </a:p>
          <a:p>
            <a:pPr>
              <a:buNone/>
            </a:pPr>
            <a:r>
              <a:rPr lang="fr-FR" b="1" dirty="0"/>
              <a:t>1. Définition</a:t>
            </a:r>
          </a:p>
          <a:p>
            <a:pPr>
              <a:buNone/>
            </a:pPr>
            <a:r>
              <a:rPr lang="fr-FR" dirty="0"/>
              <a:t>   Le commentaire d’arrêts appelé aussi </a:t>
            </a:r>
            <a:r>
              <a:rPr lang="fr-FR" dirty="0">
                <a:solidFill>
                  <a:srgbClr val="0070C0"/>
                </a:solidFill>
              </a:rPr>
              <a:t>note de jurisprudence </a:t>
            </a:r>
            <a:r>
              <a:rPr lang="fr-FR" dirty="0"/>
              <a:t>se définit comme étant un jugement de valeur porté sur une décision rendue par une juridiction. </a:t>
            </a:r>
          </a:p>
          <a:p>
            <a:pPr>
              <a:buNone/>
            </a:pPr>
            <a:r>
              <a:rPr lang="fr-FR" dirty="0"/>
              <a:t>   C’est un exercice juridique permettant de replacer une décision dans un contexte juridique et, le cas échéant, de comprendre l'évolution du droit.</a:t>
            </a:r>
          </a:p>
          <a:p>
            <a:pPr>
              <a:buNone/>
            </a:pPr>
            <a:r>
              <a:rPr lang="fr-FR" dirty="0"/>
              <a:t>Le commentaire d’arrêts comporte deux parties: l’introduction et le développement.</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buNone/>
            </a:pPr>
            <a:endParaRPr lang="fr-FR" b="1" dirty="0"/>
          </a:p>
          <a:p>
            <a:pPr>
              <a:buNone/>
            </a:pPr>
            <a:r>
              <a:rPr lang="fr-FR" b="1" dirty="0"/>
              <a:t>    1. INTRODUCTION</a:t>
            </a:r>
          </a:p>
          <a:p>
            <a:pPr>
              <a:buNone/>
            </a:pPr>
            <a:endParaRPr lang="fr-FR" b="1" dirty="0"/>
          </a:p>
          <a:p>
            <a:pPr>
              <a:buNone/>
            </a:pPr>
            <a:endParaRPr lang="fr-FR" dirty="0"/>
          </a:p>
          <a:p>
            <a:pPr>
              <a:buNone/>
            </a:pPr>
            <a:r>
              <a:rPr lang="fr-FR" b="1" dirty="0"/>
              <a:t>    </a:t>
            </a:r>
            <a:r>
              <a:rPr lang="fr-FR" dirty="0"/>
              <a:t>L’introduction au commentaire d’arrêts permet au lecteur de situer juridiquement et factuellement l’arrêt en cause.</a:t>
            </a:r>
          </a:p>
          <a:p>
            <a:pPr>
              <a:buNone/>
            </a:pPr>
            <a:r>
              <a:rPr lang="fr-FR" dirty="0"/>
              <a:t>   Elle reprend les éléments qu’il contient, à savoir les faits, la procédure, le ou les problèmes juridiques posées et la solution prise</a:t>
            </a:r>
            <a:r>
              <a:rPr lang="fr-FR" i="1" dirty="0"/>
              <a:t>. </a:t>
            </a:r>
            <a:endParaRPr lang="fr-FR" dirty="0"/>
          </a:p>
          <a:p>
            <a:pPr>
              <a:buNone/>
            </a:pPr>
            <a:r>
              <a:rPr lang="fr-FR" b="1" dirty="0"/>
              <a:t>   </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429420"/>
          </a:xfrm>
        </p:spPr>
        <p:txBody>
          <a:bodyPr/>
          <a:lstStyle/>
          <a:p>
            <a:pPr>
              <a:buNone/>
            </a:pPr>
            <a:endParaRPr lang="fr-FR" dirty="0"/>
          </a:p>
          <a:p>
            <a:pPr>
              <a:buNone/>
            </a:pPr>
            <a:r>
              <a:rPr lang="fr-FR" dirty="0"/>
              <a:t>    Eléments d’un commentaire d’arrêt</a:t>
            </a:r>
          </a:p>
          <a:p>
            <a:pPr>
              <a:buNone/>
            </a:pPr>
            <a:endParaRPr lang="fr-FR" dirty="0"/>
          </a:p>
          <a:p>
            <a:pPr>
              <a:buNone/>
            </a:pPr>
            <a:r>
              <a:rPr lang="fr-FR" b="1" dirty="0"/>
              <a:t>1°. Les faits</a:t>
            </a:r>
          </a:p>
          <a:p>
            <a:pPr>
              <a:buNone/>
            </a:pPr>
            <a:r>
              <a:rPr lang="fr-FR" b="1" dirty="0"/>
              <a:t> 2°. La procédure</a:t>
            </a:r>
          </a:p>
          <a:p>
            <a:pPr>
              <a:buNone/>
            </a:pPr>
            <a:r>
              <a:rPr lang="fr-FR" b="1" dirty="0"/>
              <a:t>3°. Question juridique posée</a:t>
            </a:r>
          </a:p>
          <a:p>
            <a:pPr>
              <a:buNone/>
            </a:pPr>
            <a:r>
              <a:rPr lang="fr-FR" b="1" dirty="0"/>
              <a:t>4°. Réponse de la cour</a:t>
            </a:r>
          </a:p>
          <a:p>
            <a:pPr>
              <a:buNone/>
            </a:pPr>
            <a:r>
              <a:rPr lang="fr-FR" b="1" dirty="0"/>
              <a:t> </a:t>
            </a:r>
          </a:p>
          <a:p>
            <a:pPr>
              <a:buNone/>
            </a:pPr>
            <a:endParaRPr lang="fr-FR" b="1" dirty="0"/>
          </a:p>
          <a:p>
            <a:pPr>
              <a:buNone/>
            </a:pPr>
            <a:endParaRPr lang="fr-FR" b="1" dirty="0"/>
          </a:p>
          <a:p>
            <a:pPr>
              <a:buNone/>
            </a:pPr>
            <a:endParaRPr lang="fr-FR" dirty="0"/>
          </a:p>
          <a:p>
            <a:pPr>
              <a:buNone/>
            </a:pPr>
            <a:endParaRPr lang="fr-FR" dirty="0"/>
          </a:p>
          <a:p>
            <a:pPr>
              <a:buNone/>
            </a:pPr>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3. DEVELOPPEMENT</a:t>
            </a:r>
            <a:endParaRPr lang="fr-FR" dirty="0"/>
          </a:p>
        </p:txBody>
      </p:sp>
      <p:sp>
        <p:nvSpPr>
          <p:cNvPr id="3" name="Espace réservé du contenu 2"/>
          <p:cNvSpPr>
            <a:spLocks noGrp="1"/>
          </p:cNvSpPr>
          <p:nvPr>
            <p:ph idx="1"/>
          </p:nvPr>
        </p:nvSpPr>
        <p:spPr/>
        <p:txBody>
          <a:bodyPr/>
          <a:lstStyle/>
          <a:p>
            <a:pPr>
              <a:buNone/>
            </a:pPr>
            <a:r>
              <a:rPr lang="fr-FR" dirty="0"/>
              <a:t>Pour l'essentiel, commenter un arrêt consiste à en expliquer le sens, à en apprécier la valeur et à en étudier la portée.</a:t>
            </a:r>
          </a:p>
          <a:p>
            <a:pPr>
              <a:buNone/>
            </a:pPr>
            <a:r>
              <a:rPr lang="fr-FR" b="1" dirty="0"/>
              <a:t>  1°. Sens de l’arrêt</a:t>
            </a:r>
          </a:p>
          <a:p>
            <a:pPr>
              <a:buNone/>
            </a:pPr>
            <a:r>
              <a:rPr lang="fr-FR" b="1" dirty="0"/>
              <a:t> 2°. Valeur de la décision</a:t>
            </a:r>
            <a:r>
              <a:rPr lang="fr-FR" dirty="0"/>
              <a:t> </a:t>
            </a:r>
          </a:p>
          <a:p>
            <a:pPr>
              <a:buNone/>
            </a:pPr>
            <a:r>
              <a:rPr lang="fr-FR" b="1" dirty="0"/>
              <a:t> 3°. Portée de l’arrêt </a:t>
            </a:r>
          </a:p>
          <a:p>
            <a:pPr>
              <a:buNone/>
            </a:pPr>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lnSpcReduction="10000"/>
          </a:bodyPr>
          <a:lstStyle/>
          <a:p>
            <a:pPr>
              <a:buNone/>
            </a:pPr>
            <a:endParaRPr lang="fr-FR" b="1" dirty="0"/>
          </a:p>
          <a:p>
            <a:pPr>
              <a:buNone/>
            </a:pPr>
            <a:r>
              <a:rPr lang="fr-FR" b="1" dirty="0"/>
              <a:t>  </a:t>
            </a:r>
          </a:p>
          <a:p>
            <a:pPr>
              <a:buNone/>
            </a:pPr>
            <a:r>
              <a:rPr lang="fr-FR" b="1" dirty="0"/>
              <a:t>  IV. PRESENTATION DU CONTENU DU RECUEIL DE JURISPRUDENCE DE LA COUR SUPREME DU BURUNDI, EDITION 2022</a:t>
            </a:r>
            <a:endParaRPr lang="fr-FR" dirty="0"/>
          </a:p>
          <a:p>
            <a:pPr>
              <a:buNone/>
            </a:pPr>
            <a:r>
              <a:rPr lang="fr-FR" b="1" dirty="0"/>
              <a:t>    Introduction</a:t>
            </a:r>
            <a:endParaRPr lang="fr-FR" dirty="0"/>
          </a:p>
          <a:p>
            <a:pPr>
              <a:buNone/>
            </a:pPr>
            <a:r>
              <a:rPr lang="fr-FR" dirty="0"/>
              <a:t>   La Cour suprême, la plus haute juridiction ordinaire de la République, a parmi ses missions celle de publier sa jurisprudence comme le fait d’ailleurs d’autres institutions judiciaires de même nature. </a:t>
            </a:r>
          </a:p>
          <a:p>
            <a:pPr>
              <a:buNone/>
            </a:pPr>
            <a:r>
              <a:rPr lang="fr-FR" dirty="0"/>
              <a:t>   Cependant, nous constatons un déficit de publication des décisions de justice dans notre pays. </a:t>
            </a:r>
          </a:p>
          <a:p>
            <a:pPr>
              <a:buNone/>
            </a:pPr>
            <a:r>
              <a:rPr lang="fr-FR" dirty="0"/>
              <a:t>   Les plus récentes publications dataient de 2012 où la Cour suprême avait publié quatre revues sur sa jurisprudence en collaboration avec l’agence belge de développement et le Centre d’études et de documentation juridique.</a:t>
            </a:r>
          </a:p>
          <a:p>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endParaRPr lang="fr-FR" dirty="0"/>
          </a:p>
          <a:p>
            <a:pPr>
              <a:buNone/>
            </a:pPr>
            <a:r>
              <a:rPr lang="fr-FR" dirty="0"/>
              <a:t>   </a:t>
            </a:r>
          </a:p>
          <a:p>
            <a:pPr>
              <a:buNone/>
            </a:pPr>
            <a:endParaRPr lang="fr-FR" dirty="0"/>
          </a:p>
          <a:p>
            <a:pPr>
              <a:buNone/>
            </a:pPr>
            <a:r>
              <a:rPr lang="fr-FR" dirty="0"/>
              <a:t>Le recueil vient alors mettre en évidence ces problématiques juridiques qui ne connaissent pas encore chez nous de législation spécifique. </a:t>
            </a:r>
          </a:p>
          <a:p>
            <a:pPr>
              <a:buNone/>
            </a:pPr>
            <a:r>
              <a:rPr lang="fr-FR" dirty="0"/>
              <a:t>   Il veut en effet porter à la connaissance du large public les décisions prises en la matière par nos cours et tribunaux pour faire avancer le droit et la jurisprudence burundaise. </a:t>
            </a:r>
          </a:p>
          <a:p>
            <a:pPr>
              <a:buNone/>
            </a:pPr>
            <a:r>
              <a:rPr lang="fr-FR"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a:p>
            <a:r>
              <a:rPr lang="fr-FR" dirty="0"/>
              <a:t>Ainsi les juges à différents niveaux, les avocats, les étudiants en droit, les professeurs des facultés de droit, les chercheurs dans le domaine foncier, les juristes et la population en général sont tous invités à s’approprier de ce recueil de jurisprudence combien riche en réponses qu’il apporte aux différents litiges fonciers dans les décisions judiciaires qu’il renferme.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572560" cy="6143668"/>
          </a:xfrm>
        </p:spPr>
        <p:txBody>
          <a:bodyPr/>
          <a:lstStyle/>
          <a:p>
            <a:pPr>
              <a:buNone/>
            </a:pPr>
            <a:endParaRPr lang="fr-FR" dirty="0"/>
          </a:p>
          <a:p>
            <a:pPr>
              <a:buNone/>
            </a:pPr>
            <a:r>
              <a:rPr lang="fr-FR" dirty="0"/>
              <a:t>   Le recueil contient bien des arrêts de principe et des arrêts d’espèce qui vont sans doute inspirer tout avocat ou tout justiciable avisé dans la défense de sa cause et tout juge éclairé dans la prise de sa décision.</a:t>
            </a:r>
          </a:p>
          <a:p>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normAutofit fontScale="92500" lnSpcReduction="10000"/>
          </a:bodyPr>
          <a:lstStyle/>
          <a:p>
            <a:pPr lvl="0">
              <a:buNone/>
            </a:pPr>
            <a:endParaRPr lang="fr-FR" b="1" dirty="0"/>
          </a:p>
          <a:p>
            <a:pPr lvl="0">
              <a:buNone/>
            </a:pPr>
            <a:r>
              <a:rPr lang="fr-FR" b="1" dirty="0"/>
              <a:t>I. CONTENU DU RECUEIL PROPREMENT DIT</a:t>
            </a:r>
            <a:endParaRPr lang="fr-FR" dirty="0"/>
          </a:p>
          <a:p>
            <a:pPr>
              <a:buNone/>
            </a:pPr>
            <a:r>
              <a:rPr lang="fr-FR" dirty="0"/>
              <a:t>   Le recueil comprend neuf thématiques repris dans 28 arrêts et jugements modèles.</a:t>
            </a:r>
          </a:p>
          <a:p>
            <a:pPr marL="514350" lvl="0" indent="-514350">
              <a:buFont typeface="+mj-lt"/>
              <a:buAutoNum type="arabicPeriod"/>
            </a:pPr>
            <a:r>
              <a:rPr lang="fr-BE" dirty="0"/>
              <a:t>Les contestations liées au partage de la propriété foncière familiale ;</a:t>
            </a:r>
            <a:endParaRPr lang="fr-FR" dirty="0"/>
          </a:p>
          <a:p>
            <a:pPr marL="514350" lvl="0" indent="-514350">
              <a:buFont typeface="+mj-lt"/>
              <a:buAutoNum type="arabicPeriod"/>
            </a:pPr>
            <a:r>
              <a:rPr lang="fr-BE" dirty="0"/>
              <a:t>Le droit des enfants naturels dans la succession de leurs grands pères maternels ;</a:t>
            </a:r>
            <a:endParaRPr lang="fr-FR" dirty="0"/>
          </a:p>
          <a:p>
            <a:pPr marL="514350" lvl="0" indent="-514350">
              <a:buFont typeface="+mj-lt"/>
              <a:buAutoNum type="arabicPeriod"/>
            </a:pPr>
            <a:r>
              <a:rPr lang="fr-BE" dirty="0"/>
              <a:t>Le statut de la femme survivante ;</a:t>
            </a:r>
            <a:endParaRPr lang="fr-FR" dirty="0"/>
          </a:p>
          <a:p>
            <a:pPr marL="514350" lvl="0" indent="-514350">
              <a:buFont typeface="+mj-lt"/>
              <a:buAutoNum type="arabicPeriod"/>
            </a:pPr>
            <a:r>
              <a:rPr lang="fr-BE" dirty="0"/>
              <a:t>L’accord préalable du conjoint du vendeur ;</a:t>
            </a:r>
            <a:endParaRPr lang="fr-FR" dirty="0"/>
          </a:p>
          <a:p>
            <a:pPr marL="514350" lvl="0" indent="-514350">
              <a:buFont typeface="+mj-lt"/>
              <a:buAutoNum type="arabicPeriod"/>
            </a:pPr>
            <a:r>
              <a:rPr lang="fr-BE" dirty="0"/>
              <a:t>Les enfants de lits différents ;</a:t>
            </a:r>
            <a:endParaRPr lang="fr-FR" dirty="0"/>
          </a:p>
          <a:p>
            <a:pPr marL="514350" lvl="0" indent="-514350">
              <a:buFont typeface="+mj-lt"/>
              <a:buAutoNum type="arabicPeriod"/>
            </a:pPr>
            <a:r>
              <a:rPr lang="fr-BE" dirty="0"/>
              <a:t>Le partage et la liberté de tester ;</a:t>
            </a:r>
            <a:endParaRPr lang="fr-FR" dirty="0"/>
          </a:p>
          <a:p>
            <a:pPr marL="514350" lvl="0" indent="-514350">
              <a:buFont typeface="+mj-lt"/>
              <a:buAutoNum type="arabicPeriod"/>
            </a:pPr>
            <a:r>
              <a:rPr lang="fr-BE" dirty="0"/>
              <a:t>La servitude de passage ;</a:t>
            </a:r>
            <a:endParaRPr lang="fr-FR" dirty="0"/>
          </a:p>
          <a:p>
            <a:pPr marL="514350" lvl="0" indent="-514350">
              <a:buFont typeface="+mj-lt"/>
              <a:buAutoNum type="arabicPeriod"/>
            </a:pPr>
            <a:r>
              <a:rPr lang="fr-BE" dirty="0"/>
              <a:t>La prescription trentenaire ;</a:t>
            </a:r>
            <a:endParaRPr lang="fr-FR" dirty="0"/>
          </a:p>
          <a:p>
            <a:pPr marL="514350" lvl="0" indent="-514350">
              <a:buFont typeface="+mj-lt"/>
              <a:buAutoNum type="arabicPeriod"/>
            </a:pPr>
            <a:r>
              <a:rPr lang="fr-BE" dirty="0"/>
              <a:t>La vente d’une chose indivise.</a:t>
            </a:r>
            <a:endParaRPr lang="fr-FR" dirty="0"/>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500042"/>
            <a:ext cx="8715436" cy="5824558"/>
          </a:xfrm>
        </p:spPr>
        <p:txBody>
          <a:bodyPr/>
          <a:lstStyle/>
          <a:p>
            <a:endParaRPr lang="fr-BE" b="1" dirty="0"/>
          </a:p>
          <a:p>
            <a:pPr>
              <a:buNone/>
            </a:pPr>
            <a:r>
              <a:rPr lang="fr-BE" b="1" dirty="0"/>
              <a:t>   PLAN</a:t>
            </a:r>
            <a:endParaRPr lang="fr-FR" dirty="0"/>
          </a:p>
          <a:p>
            <a:pPr>
              <a:buNone/>
            </a:pPr>
            <a:r>
              <a:rPr lang="fr-BE" dirty="0"/>
              <a:t>INTRODUCTION</a:t>
            </a:r>
            <a:endParaRPr lang="fr-FR" dirty="0"/>
          </a:p>
          <a:p>
            <a:pPr>
              <a:buNone/>
            </a:pPr>
            <a:r>
              <a:rPr lang="fr-FR" dirty="0"/>
              <a:t>I. </a:t>
            </a:r>
            <a:r>
              <a:rPr lang="fr-BE" dirty="0"/>
              <a:t>LA PLACE DE LA JURISPRUDENCE DANS LE CADRE NORMATIF  AU BURUNDI</a:t>
            </a:r>
            <a:endParaRPr lang="fr-FR" dirty="0"/>
          </a:p>
          <a:p>
            <a:pPr lvl="0">
              <a:buNone/>
            </a:pPr>
            <a:r>
              <a:rPr lang="fr-FR" dirty="0"/>
              <a:t>II. LE COMMENTAIRE D’ARRETS PUBLIES</a:t>
            </a:r>
          </a:p>
          <a:p>
            <a:pPr lvl="0">
              <a:buNone/>
            </a:pPr>
            <a:r>
              <a:rPr lang="fr-FR" dirty="0"/>
              <a:t>III. PRESENTATION DU CONTENU DU RECUEIL DE JURISPRUDENCE DE LA COUR SUPREME DU BURUNDI, EDITION 2022</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00042"/>
            <a:ext cx="8643998" cy="5824558"/>
          </a:xfrm>
        </p:spPr>
        <p:txBody>
          <a:bodyPr/>
          <a:lstStyle/>
          <a:p>
            <a:pPr>
              <a:buNone/>
            </a:pPr>
            <a:endParaRPr lang="fr-FR" dirty="0"/>
          </a:p>
          <a:p>
            <a:pPr>
              <a:buNone/>
            </a:pPr>
            <a:r>
              <a:rPr lang="fr-FR" dirty="0"/>
              <a:t>   Les arrêts qui ont été sélectionnés  dans  ces thématiques  sont des arrêts modèles qui serviront dans l’avancement du droit burundais.</a:t>
            </a:r>
          </a:p>
          <a:p>
            <a:pPr>
              <a:buNone/>
            </a:pPr>
            <a:r>
              <a:rPr lang="fr-FR" dirty="0"/>
              <a:t>   Par arrêts modèles il faut entendre les arrêts qui se conforment aux normes en vigueur (nationales et internationales), aux principes généraux du droit, la coutume dominante non discriminatoire et à l’équité.</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357982"/>
          </a:xfrm>
        </p:spPr>
        <p:txBody>
          <a:bodyPr>
            <a:normAutofit/>
          </a:bodyPr>
          <a:lstStyle/>
          <a:p>
            <a:pPr lvl="0">
              <a:buNone/>
            </a:pPr>
            <a:endParaRPr lang="fr-FR" b="1" dirty="0"/>
          </a:p>
          <a:p>
            <a:pPr lvl="0">
              <a:buNone/>
            </a:pPr>
            <a:r>
              <a:rPr lang="fr-FR" b="1" dirty="0"/>
              <a:t>  1. LES CONTESTATIONS LIEES AU PARTAGE DE LA PROPRIETE FONCIERE FAMILIALE</a:t>
            </a:r>
            <a:endParaRPr lang="fr-FR" dirty="0"/>
          </a:p>
          <a:p>
            <a:pPr>
              <a:buNone/>
            </a:pPr>
            <a:r>
              <a:rPr lang="fr-FR" dirty="0"/>
              <a:t>   </a:t>
            </a:r>
          </a:p>
          <a:p>
            <a:pPr>
              <a:buNone/>
            </a:pPr>
            <a:endParaRPr lang="fr-FR" dirty="0"/>
          </a:p>
          <a:p>
            <a:pPr>
              <a:buNone/>
            </a:pPr>
            <a:r>
              <a:rPr lang="fr-FR" dirty="0"/>
              <a:t>La société burundaise est traditionnellement patriarcale et de ce fait accorde une place privilégiée au garçon par rapport à la fille. Il est de notoriété, selon la coutume burundaise, qu’une fille ne peut hériter au même titre qu’un garçon. </a:t>
            </a:r>
          </a:p>
          <a:p>
            <a:pPr>
              <a:buNone/>
            </a:pPr>
            <a:r>
              <a:rPr lang="fr-FR" dirty="0"/>
              <a:t>   Elle obtient uniquement une petite portion de propriété familiale en usufruit appelée </a:t>
            </a:r>
            <a:r>
              <a:rPr lang="fr-FR" i="1" dirty="0"/>
              <a:t>« Igiseke</a:t>
            </a:r>
            <a:r>
              <a:rPr lang="fr-FR" dirty="0"/>
              <a:t> ». </a:t>
            </a:r>
          </a:p>
          <a:p>
            <a:pPr>
              <a:buNone/>
            </a:pPr>
            <a:endParaRPr lang="fr-FR" dirty="0"/>
          </a:p>
          <a:p>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b="1" dirty="0"/>
            </a:br>
            <a:br>
              <a:rPr lang="fr-FR" b="1" dirty="0"/>
            </a:br>
            <a:br>
              <a:rPr lang="fr-FR" b="1" dirty="0"/>
            </a:br>
            <a:r>
              <a:rPr lang="fr-FR" sz="4000" b="1" dirty="0"/>
              <a:t>LES CONTESTATIONS LIEES AU PARTAGE DE LA PROPRIETE FONCIERE FAMILIALE</a:t>
            </a:r>
            <a:endParaRPr lang="fr-FR" sz="4000" dirty="0"/>
          </a:p>
        </p:txBody>
      </p:sp>
      <p:sp>
        <p:nvSpPr>
          <p:cNvPr id="3" name="Espace réservé du contenu 2"/>
          <p:cNvSpPr>
            <a:spLocks noGrp="1"/>
          </p:cNvSpPr>
          <p:nvPr>
            <p:ph idx="1"/>
          </p:nvPr>
        </p:nvSpPr>
        <p:spPr/>
        <p:txBody>
          <a:bodyPr/>
          <a:lstStyle/>
          <a:p>
            <a:pPr>
              <a:buNone/>
            </a:pPr>
            <a:endParaRPr lang="fr-FR" dirty="0"/>
          </a:p>
          <a:p>
            <a:pPr>
              <a:buNone/>
            </a:pPr>
            <a:r>
              <a:rPr lang="fr-FR" dirty="0"/>
              <a:t>Avec l’évolution de la société, l’on constate beaucoup de litiges devant les cours et tribunaux où l’objet de la demande est la contestation de cet état de fait considéré comme une injustice.  </a:t>
            </a:r>
          </a:p>
          <a:p>
            <a:pPr>
              <a:buNone/>
            </a:pPr>
            <a:r>
              <a:rPr lang="fr-FR" dirty="0"/>
              <a:t>    Les demandeurs voudraient obtenir un partage équitable sur le patrimoine familial sans aucune autre considération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t>LES CONTESTATIONS LIEES AU PARTAGE DE LA PROPRIETE FONCIERE FAMILIALE</a:t>
            </a:r>
            <a:endParaRPr lang="fr-FR" sz="3600" dirty="0"/>
          </a:p>
        </p:txBody>
      </p:sp>
      <p:sp>
        <p:nvSpPr>
          <p:cNvPr id="3" name="Espace réservé du contenu 2"/>
          <p:cNvSpPr>
            <a:spLocks noGrp="1"/>
          </p:cNvSpPr>
          <p:nvPr>
            <p:ph idx="1"/>
          </p:nvPr>
        </p:nvSpPr>
        <p:spPr/>
        <p:txBody>
          <a:bodyPr/>
          <a:lstStyle/>
          <a:p>
            <a:pPr>
              <a:buNone/>
            </a:pPr>
            <a:r>
              <a:rPr lang="fr-FR" dirty="0"/>
              <a:t>Par rapport à cette situation, les quatre arrêts RCSA 1667, RCC 30217, RCSA 5178, RCSA 5633  qui composent la thématique sous analyse avaient à traiter la problématique d’un partage équitable sur la propriété foncière familiale. </a:t>
            </a:r>
          </a:p>
          <a:p>
            <a:pPr>
              <a:buNone/>
            </a:pPr>
            <a:r>
              <a:rPr lang="fr-FR" dirty="0"/>
              <a:t>   Et les commentaires y relatifs ont fait apparaître ces différentes questions juridiques </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endParaRPr lang="fr-FR" dirty="0"/>
          </a:p>
          <a:p>
            <a:pPr>
              <a:buNone/>
            </a:pPr>
            <a:r>
              <a:rPr lang="fr-FR" dirty="0"/>
              <a:t>   A l’égard de toutes ces questions juridiques, le juge y a réservé une même réponse, le partage équitable.</a:t>
            </a:r>
          </a:p>
          <a:p>
            <a:pPr>
              <a:buNone/>
            </a:pPr>
            <a:r>
              <a:rPr lang="fr-FR" dirty="0"/>
              <a:t>   Ainsi la décision du juge dégage le principe d’égalité entre les enfants et fait avancer la jurisprudence coutumière par la formulation de cette règle générale de droit : </a:t>
            </a:r>
            <a:r>
              <a:rPr lang="fr-FR" b="1" dirty="0"/>
              <a:t>Les</a:t>
            </a:r>
            <a:r>
              <a:rPr lang="fr-FR" b="1" i="1" dirty="0"/>
              <a:t> descendants d’un même père ont les mêmes droits sur le patrimoine familial</a:t>
            </a:r>
            <a:r>
              <a:rPr lang="fr-FR" b="1" dirty="0"/>
              <a:t> ».</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lvl="0">
              <a:buNone/>
            </a:pPr>
            <a:endParaRPr lang="fr-FR" b="1" dirty="0"/>
          </a:p>
          <a:p>
            <a:pPr lvl="0">
              <a:buNone/>
            </a:pPr>
            <a:r>
              <a:rPr lang="fr-FR" b="1" dirty="0"/>
              <a:t>  2. LE DROIT DES ENFANTS NATURELS DANS LA SUCCESION DE LEURS GRANDS - PERES MARERNELS</a:t>
            </a:r>
            <a:endParaRPr lang="fr-FR" dirty="0"/>
          </a:p>
          <a:p>
            <a:pPr>
              <a:buNone/>
            </a:pPr>
            <a:r>
              <a:rPr lang="fr-FR" dirty="0"/>
              <a:t>   Cette thématique appelle la problématique de la succession de la descendance de la fille qui a grandi et restée chez ses parents où elle a eu des enfants naturels non reconnus par leur père et de la descendance de la femme qui a été déçue par le mariage et qui est retournée sous le toit parental. </a:t>
            </a:r>
          </a:p>
          <a:p>
            <a:pPr>
              <a:buNone/>
            </a:pPr>
            <a:r>
              <a:rPr lang="fr-FR" dirty="0"/>
              <a:t>   Pareille situation engendre beaucoup de conflits fonciers devant les cours et tribunaux entre neveux et leurs oncles maternels.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642918"/>
            <a:ext cx="8786874" cy="5681682"/>
          </a:xfrm>
        </p:spPr>
        <p:txBody>
          <a:bodyPr/>
          <a:lstStyle/>
          <a:p>
            <a:endParaRPr lang="fr-FR" dirty="0"/>
          </a:p>
          <a:p>
            <a:pPr>
              <a:buFont typeface="Wingdings" pitchFamily="2" charset="2"/>
              <a:buChar char="q"/>
            </a:pPr>
            <a:r>
              <a:rPr lang="fr-FR" dirty="0"/>
              <a:t> Dans </a:t>
            </a:r>
            <a:r>
              <a:rPr lang="fr-FR" b="1" dirty="0"/>
              <a:t>l’arrêt RTC 1820</a:t>
            </a:r>
            <a:r>
              <a:rPr lang="fr-FR" dirty="0"/>
              <a:t>, rendu par la Cour suprême toutes chambres réunies le 3 novembre 2021, la question juridique posée est de savoir </a:t>
            </a:r>
            <a:r>
              <a:rPr lang="fr-FR" dirty="0">
                <a:solidFill>
                  <a:srgbClr val="0070C0"/>
                </a:solidFill>
              </a:rPr>
              <a:t>si une fille peut concourir à la succession avec ses frères et léguer sa part à sa progéniture ;</a:t>
            </a:r>
          </a:p>
          <a:p>
            <a:pPr>
              <a:buFont typeface="Wingdings" pitchFamily="2" charset="2"/>
              <a:buChar char="q"/>
            </a:pPr>
            <a:r>
              <a:rPr lang="fr-FR" dirty="0"/>
              <a:t>A  cette question juridiques le juge y a apporté une réponse qui protège les droits de la femme et de l’enfant en écartant toute forme de discrimination.</a:t>
            </a:r>
            <a:endParaRPr lang="fr-FR" dirty="0">
              <a:solidFill>
                <a:srgbClr val="0070C0"/>
              </a:solidFill>
            </a:endParaRPr>
          </a:p>
          <a:p>
            <a:pPr>
              <a:buFont typeface="Wingdings" pitchFamily="2" charset="2"/>
              <a:buChar char="q"/>
            </a:pPr>
            <a:endParaRPr lang="fr-FR" dirty="0">
              <a:solidFill>
                <a:srgbClr val="0070C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643998" cy="6357982"/>
          </a:xfrm>
        </p:spPr>
        <p:txBody>
          <a:bodyPr>
            <a:normAutofit lnSpcReduction="10000"/>
          </a:bodyPr>
          <a:lstStyle/>
          <a:p>
            <a:pPr lvl="0">
              <a:buNone/>
            </a:pPr>
            <a:endParaRPr lang="fr-FR" b="1" dirty="0"/>
          </a:p>
          <a:p>
            <a:pPr lvl="0">
              <a:buNone/>
            </a:pPr>
            <a:r>
              <a:rPr lang="fr-FR" b="1" dirty="0"/>
              <a:t>3. LE STATUT DE LA FEMME SURVIVANTE</a:t>
            </a:r>
            <a:endParaRPr lang="fr-FR" dirty="0"/>
          </a:p>
          <a:p>
            <a:pPr>
              <a:buNone/>
            </a:pPr>
            <a:r>
              <a:rPr lang="fr-FR" dirty="0"/>
              <a:t>    Dans la mentalité burundaise l’épouse survivante est considérée comme n’ayant pas les mêmes droits que son mari défunt. </a:t>
            </a:r>
          </a:p>
          <a:p>
            <a:pPr>
              <a:buNone/>
            </a:pPr>
            <a:r>
              <a:rPr lang="fr-FR" dirty="0"/>
              <a:t>   Elle ne peut accomplir aucun acte juridique si petit soit-il sans l’accord préalable des potentiels héritiers ou de sa belle-famille. </a:t>
            </a:r>
          </a:p>
          <a:p>
            <a:pPr>
              <a:buNone/>
            </a:pPr>
            <a:r>
              <a:rPr lang="fr-FR" dirty="0"/>
              <a:t>   Les beaux parents ou ses beaux-frères exercent sur elle une autorité de contrôle et de surveillance. </a:t>
            </a:r>
          </a:p>
          <a:p>
            <a:pPr>
              <a:buNone/>
            </a:pPr>
            <a:r>
              <a:rPr lang="fr-FR" dirty="0"/>
              <a:t>    Elle reste soumise à leur bon vouloir. </a:t>
            </a:r>
          </a:p>
          <a:p>
            <a:pPr>
              <a:buNone/>
            </a:pPr>
            <a:r>
              <a:rPr lang="fr-FR" dirty="0"/>
              <a:t>   Cela rentre dans la survivance de la tradition qui considère que le statut de l’épouse survivante est toujours inférieur à celui de l’homme, que la femme n’a pas de droit à faire valoir au sein de la famille. </a:t>
            </a:r>
          </a:p>
          <a:p>
            <a:pPr>
              <a:buNone/>
            </a:pP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lvl="0">
              <a:buNone/>
            </a:pPr>
            <a:endParaRPr lang="fr-FR" b="1" dirty="0"/>
          </a:p>
          <a:p>
            <a:pPr lvl="0">
              <a:buNone/>
            </a:pPr>
            <a:r>
              <a:rPr lang="fr-FR" b="1" dirty="0"/>
              <a:t>  4. L’ACCORD PREALABLE DU CONJOINT DU VENDEUR</a:t>
            </a:r>
            <a:endParaRPr lang="fr-FR" dirty="0"/>
          </a:p>
          <a:p>
            <a:pPr>
              <a:buNone/>
            </a:pPr>
            <a:r>
              <a:rPr lang="fr-FR" dirty="0"/>
              <a:t>   Généralement dans la société burundaise traditionnelle, les hommes mariés se considèrent comme chef absolu du ménage. </a:t>
            </a:r>
          </a:p>
          <a:p>
            <a:pPr>
              <a:buNone/>
            </a:pPr>
            <a:r>
              <a:rPr lang="fr-FR" dirty="0"/>
              <a:t>   Ils se croient qu’ils ont en conséquence tous les pouvoirs pour disposer des biens familiaux à leur simple guise et que personne ne peut les en empêcher. </a:t>
            </a:r>
          </a:p>
          <a:p>
            <a:pPr>
              <a:buNone/>
            </a:pPr>
            <a:r>
              <a:rPr lang="fr-FR" dirty="0"/>
              <a:t>   Bien qu’il y ait eu une législation en la matière à travers le Code des personnes et de la famille, le poids de la coutume et de la tradition qui discrimine la femme continue à peser dans la société.</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15436" cy="6429420"/>
          </a:xfrm>
        </p:spPr>
        <p:txBody>
          <a:bodyPr/>
          <a:lstStyle/>
          <a:p>
            <a:pPr>
              <a:buNone/>
            </a:pPr>
            <a:endParaRPr lang="fr-FR" dirty="0"/>
          </a:p>
          <a:p>
            <a:pPr>
              <a:buNone/>
            </a:pPr>
            <a:endParaRPr lang="fr-FR" dirty="0"/>
          </a:p>
          <a:p>
            <a:pPr>
              <a:buNone/>
            </a:pPr>
            <a:r>
              <a:rPr lang="fr-FR" dirty="0"/>
              <a:t>    Il s’en suit que pas mal de maris ignorent l’avis et le consentement de leur épouse avant de conclure un contrat de vente ou d’accomplir un autre acte juridique qui grève le patrimoine de la famille. </a:t>
            </a:r>
          </a:p>
          <a:p>
            <a:pPr>
              <a:buNone/>
            </a:pPr>
            <a:r>
              <a:rPr lang="fr-FR" dirty="0"/>
              <a:t>   Cette situation ne cesse alors de créer des procès entre époux devant les cours et tribunaux.</a:t>
            </a:r>
          </a:p>
          <a:p>
            <a:pPr>
              <a:buNone/>
            </a:pPr>
            <a:r>
              <a:rPr lang="fr-FR" dirty="0"/>
              <a:t>   Par rapport à ce contexte, les cinq arrêts qui composent la thématique sous examen avaient à statuer sur l’accord préalable du conjoint du vendeur. </a:t>
            </a:r>
          </a:p>
          <a:p>
            <a:pPr>
              <a:buNone/>
            </a:pPr>
            <a:r>
              <a:rPr lang="fr-FR" dirty="0"/>
              <a:t>   Des commentaires développés par rapport à ces arrêts ont fait ressortir ces questions juridiques(voir arrêts) </a:t>
            </a:r>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15436" cy="5895996"/>
          </a:xfrm>
        </p:spPr>
        <p:txBody>
          <a:bodyPr>
            <a:normAutofit lnSpcReduction="10000"/>
          </a:bodyPr>
          <a:lstStyle/>
          <a:p>
            <a:pPr>
              <a:buNone/>
            </a:pPr>
            <a:endParaRPr lang="fr-FR" dirty="0"/>
          </a:p>
          <a:p>
            <a:pPr>
              <a:buNone/>
            </a:pPr>
            <a:r>
              <a:rPr lang="fr-FR" b="1" dirty="0"/>
              <a:t>    Introduction </a:t>
            </a:r>
            <a:endParaRPr lang="fr-FR" dirty="0"/>
          </a:p>
          <a:p>
            <a:pPr>
              <a:buNone/>
            </a:pPr>
            <a:r>
              <a:rPr lang="fr-FR" dirty="0"/>
              <a:t>   Au Burundi, le plus grand nombre de litiges portent sur la terre. </a:t>
            </a:r>
          </a:p>
          <a:p>
            <a:pPr>
              <a:buNone/>
            </a:pPr>
            <a:r>
              <a:rPr lang="fr-FR" dirty="0"/>
              <a:t>   L'économie du Burundi est principalement rurale, avec pour activité principale l’agriculture de subsistance. </a:t>
            </a:r>
          </a:p>
          <a:p>
            <a:pPr>
              <a:buNone/>
            </a:pPr>
            <a:r>
              <a:rPr lang="fr-FR" dirty="0"/>
              <a:t>   La forte pression démographique est à l’origine de l’exigüité et de la raréfaction des terres, principale ressource en milieu rural.</a:t>
            </a:r>
          </a:p>
          <a:p>
            <a:pPr>
              <a:buNone/>
            </a:pPr>
            <a:r>
              <a:rPr lang="fr-FR" dirty="0"/>
              <a:t>   Alors que, traditionnellement, la terre est un bien collectif, inaliénable qui se transmet entre lignées familiales, on assiste actuellement à de multiples ventes de terres extrafamiliales, ce qui débouche souvent à des spéculations occasionnant la multiplication des conflits.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lvl="0">
              <a:buNone/>
            </a:pPr>
            <a:endParaRPr lang="fr-FR" b="1" dirty="0"/>
          </a:p>
          <a:p>
            <a:pPr lvl="0">
              <a:buNone/>
            </a:pPr>
            <a:r>
              <a:rPr lang="fr-FR" b="1" dirty="0"/>
              <a:t>5. LES ENFANTS DE LITS DIFFERENTS</a:t>
            </a:r>
            <a:endParaRPr lang="fr-FR" dirty="0"/>
          </a:p>
          <a:p>
            <a:pPr>
              <a:buNone/>
            </a:pPr>
            <a:r>
              <a:rPr lang="fr-FR" dirty="0"/>
              <a:t>    Au Burundi le mariage est légalement monogamique. Cependant la polygamie est toujours présente dans la société. </a:t>
            </a:r>
          </a:p>
          <a:p>
            <a:pPr>
              <a:buNone/>
            </a:pPr>
            <a:r>
              <a:rPr lang="fr-FR" dirty="0"/>
              <a:t>   La conséquence logique de cette situation sociale est la naissance des enfants de lits différents. </a:t>
            </a:r>
          </a:p>
          <a:p>
            <a:pPr>
              <a:buNone/>
            </a:pPr>
            <a:r>
              <a:rPr lang="fr-FR" dirty="0"/>
              <a:t>    Même en cas de mariage monogamique la naissance des enfants de lits différents est presque inévitable par le fait des circonstances de la vie. </a:t>
            </a:r>
          </a:p>
          <a:p>
            <a:pPr>
              <a:buNone/>
            </a:pPr>
            <a:r>
              <a:rPr lang="fr-FR" dirty="0"/>
              <a:t>  Quelqu’un peut se remarier suite au décès de son conjoint ou au divorce.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357982"/>
          </a:xfrm>
        </p:spPr>
        <p:txBody>
          <a:bodyPr/>
          <a:lstStyle/>
          <a:p>
            <a:pPr>
              <a:buNone/>
            </a:pPr>
            <a:endParaRPr lang="fr-FR" dirty="0"/>
          </a:p>
          <a:p>
            <a:pPr>
              <a:buNone/>
            </a:pPr>
            <a:r>
              <a:rPr lang="fr-FR" dirty="0"/>
              <a:t>    Les enfants de lits différents peuvent aussi être la conséquence de l’infidélité des hommes mariés ou des hommes célibataires qui font des enfants et qui vont se marier après avec d’autres partenaires. </a:t>
            </a:r>
          </a:p>
          <a:p>
            <a:pPr>
              <a:buNone/>
            </a:pPr>
            <a:r>
              <a:rPr lang="fr-FR" dirty="0"/>
              <a:t>   La succession alors de ces enfants de lits différents pose souvent des litiges devant les cours et tribunaux liés surtout au partage du patrimoine familial.</a:t>
            </a:r>
          </a:p>
          <a:p>
            <a:pPr>
              <a:buNone/>
            </a:pPr>
            <a:r>
              <a:rPr lang="fr-FR" dirty="0"/>
              <a:t>   Par rapport à cette situation sociale, les quatre arrêts qui structurent la thématique sous analyse avaient à statuer sur la succession des enfants de lits différents et leurs commentaires ont relevé ces questions juridiques.</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2"/>
            <a:ext cx="8786874" cy="6500858"/>
          </a:xfrm>
        </p:spPr>
        <p:txBody>
          <a:bodyPr/>
          <a:lstStyle/>
          <a:p>
            <a:pPr lvl="0">
              <a:buNone/>
            </a:pPr>
            <a:endParaRPr lang="fr-FR" b="1" dirty="0"/>
          </a:p>
          <a:p>
            <a:pPr lvl="0">
              <a:buNone/>
            </a:pPr>
            <a:r>
              <a:rPr lang="fr-FR" b="1" dirty="0"/>
              <a:t>6. LE PARTAGE ET LA LIBERTE DE TESTER</a:t>
            </a:r>
            <a:endParaRPr lang="fr-FR" dirty="0"/>
          </a:p>
          <a:p>
            <a:pPr>
              <a:buNone/>
            </a:pPr>
            <a:r>
              <a:rPr lang="fr-FR" dirty="0"/>
              <a:t>    Selon la coutume burundaise, un père de famille peut régler sa succession dès son vivant. </a:t>
            </a:r>
          </a:p>
          <a:p>
            <a:pPr>
              <a:buNone/>
            </a:pPr>
            <a:r>
              <a:rPr lang="fr-FR" dirty="0"/>
              <a:t>   Elle reconnaît donc la liberté de tester.</a:t>
            </a:r>
          </a:p>
          <a:p>
            <a:pPr>
              <a:buNone/>
            </a:pPr>
            <a:r>
              <a:rPr lang="fr-FR" dirty="0"/>
              <a:t>   Cependant, cette liberté peut être abusée dans le partage par le testateur soit par l’influence des vestiges de la tradition et de la coutume qui discriminent les enfants de sexe féminin, soit par la sympathie qu’un père peut avoir envers l’un ou l’autre enfant. </a:t>
            </a:r>
          </a:p>
          <a:p>
            <a:pPr>
              <a:buNone/>
            </a:pPr>
            <a:r>
              <a:rPr lang="fr-FR" dirty="0"/>
              <a:t>   A l’ouverture de la succession, ces cas amènent alors des conflits entre successibles qui sont souvent résolus par les juridictions.</a:t>
            </a:r>
          </a:p>
          <a:p>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a:p>
          <a:p>
            <a:pPr>
              <a:buNone/>
            </a:pPr>
            <a:r>
              <a:rPr lang="fr-FR" dirty="0"/>
              <a:t>   Par rapport à cette situation, l’arrêt RCSA 429/0347/019, relatif à la thématique sous analyse, avait à statuer sur le partage et la liberté de tester. </a:t>
            </a:r>
          </a:p>
          <a:p>
            <a:pPr>
              <a:buNone/>
            </a:pPr>
            <a:r>
              <a:rPr lang="fr-FR" dirty="0"/>
              <a:t>   Dans cet arrêt </a:t>
            </a:r>
            <a:r>
              <a:rPr lang="fr-FR" b="1" dirty="0"/>
              <a:t>RCSA 429/0347/019</a:t>
            </a:r>
            <a:r>
              <a:rPr lang="fr-FR" dirty="0"/>
              <a:t>, rendu par la Cour d’appel de Ntahangwa le 17/8/2020, les commentaires qui y ont été développés ont tourné sur cette question juridique de savoir </a:t>
            </a:r>
            <a:r>
              <a:rPr lang="fr-FR" dirty="0">
                <a:solidFill>
                  <a:srgbClr val="0070C0"/>
                </a:solidFill>
              </a:rPr>
              <a:t>si en matière de succession le testament peut être invalidé par le juge.</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a:p>
          <a:p>
            <a:pPr>
              <a:buNone/>
            </a:pPr>
            <a:r>
              <a:rPr lang="fr-FR" dirty="0"/>
              <a:t> </a:t>
            </a:r>
          </a:p>
          <a:p>
            <a:pPr>
              <a:buNone/>
            </a:pPr>
            <a:r>
              <a:rPr lang="fr-FR" dirty="0"/>
              <a:t> </a:t>
            </a:r>
          </a:p>
          <a:p>
            <a:pPr>
              <a:buNone/>
            </a:pPr>
            <a:endParaRPr lang="fr-FR" dirty="0"/>
          </a:p>
          <a:p>
            <a:pPr>
              <a:buNone/>
            </a:pPr>
            <a:r>
              <a:rPr lang="fr-FR" dirty="0"/>
              <a:t> A cette problématique, le juge y a apporté une réponse qui correspond au principe d’égalité et de non-discrimination entre les successibles. </a:t>
            </a:r>
          </a:p>
          <a:p>
            <a:pPr>
              <a:buNone/>
            </a:pPr>
            <a:r>
              <a:rPr lang="fr-FR" dirty="0"/>
              <a:t>   Ainsi la solution du juge consacre la liberté de tester et le respect d’un testament équitable. </a:t>
            </a:r>
          </a:p>
          <a:p>
            <a:pPr>
              <a:buNone/>
            </a:pPr>
            <a:r>
              <a:rPr lang="fr-FR"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lvl="0">
              <a:buNone/>
            </a:pPr>
            <a:endParaRPr lang="fr-FR" b="1" dirty="0"/>
          </a:p>
          <a:p>
            <a:pPr lvl="0">
              <a:buNone/>
            </a:pPr>
            <a:r>
              <a:rPr lang="fr-FR" b="1" dirty="0"/>
              <a:t>7. LA SERVITUDE DE PASSAGE</a:t>
            </a:r>
          </a:p>
          <a:p>
            <a:pPr>
              <a:buNone/>
            </a:pPr>
            <a:r>
              <a:rPr lang="fr-FR" b="1" dirty="0"/>
              <a:t>   </a:t>
            </a:r>
            <a:r>
              <a:rPr lang="fr-FR" dirty="0"/>
              <a:t>Dans l’entourage sociétal, il arrive qu’une personne achète une propriété qui n’a pas d’accès sur la voie publique ou sur la voie principale. </a:t>
            </a:r>
          </a:p>
          <a:p>
            <a:pPr>
              <a:buNone/>
            </a:pPr>
            <a:r>
              <a:rPr lang="fr-FR" dirty="0"/>
              <a:t>  Cette personne cherche alors à avoir une servitude de passage. </a:t>
            </a:r>
          </a:p>
          <a:p>
            <a:pPr>
              <a:buNone/>
            </a:pPr>
            <a:r>
              <a:rPr lang="fr-FR" dirty="0"/>
              <a:t>  Des fois certains voisins lui refusent l’accès et ce droit de passage devient une source de conflit. </a:t>
            </a:r>
          </a:p>
          <a:p>
            <a:pPr>
              <a:buNone/>
            </a:pPr>
            <a:r>
              <a:rPr lang="fr-FR" dirty="0"/>
              <a:t> Aussi, si une fois ce droit est acquis, le bénéficiaire veut en transformer un droit de propriété, ce qui génère encore une fois d’autres conflits qui au bout du compte sont portés devant les cours et tribunaux.</a:t>
            </a:r>
          </a:p>
          <a:p>
            <a:pPr lvl="0">
              <a:buNone/>
            </a:pPr>
            <a:endParaRPr lang="fr-F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lvl="0">
              <a:buNone/>
            </a:pPr>
            <a:endParaRPr lang="fr-FR" b="1" dirty="0"/>
          </a:p>
          <a:p>
            <a:pPr lvl="0">
              <a:buNone/>
            </a:pPr>
            <a:r>
              <a:rPr lang="fr-FR" b="1" dirty="0"/>
              <a:t>8. LA PRESCRIPTION TRENTENAIRE</a:t>
            </a:r>
            <a:endParaRPr lang="fr-FR" dirty="0"/>
          </a:p>
          <a:p>
            <a:pPr>
              <a:buNone/>
            </a:pPr>
            <a:r>
              <a:rPr lang="fr-FR" dirty="0"/>
              <a:t>  Dans la société, la plupart des gens jouissent d’une façon paisible de leurs biens. </a:t>
            </a:r>
          </a:p>
          <a:p>
            <a:pPr>
              <a:buNone/>
            </a:pPr>
            <a:r>
              <a:rPr lang="fr-FR" dirty="0"/>
              <a:t>  Des années passent, d’autres viennent pendant une longue période voire plus de trente ans sans qu’ils soient inquiétés dans la jouissance de leurs biens. </a:t>
            </a:r>
          </a:p>
          <a:p>
            <a:pPr>
              <a:buNone/>
            </a:pPr>
            <a:r>
              <a:rPr lang="fr-FR" dirty="0"/>
              <a:t>   Cependant, il est des fois, après ces longues années, qu’ils soient troublés par d’autres personnes qui se prétendent également être propriétaires et des conflits naissent pour aboutir finalement devant les juridictions.</a:t>
            </a:r>
          </a:p>
          <a:p>
            <a:pPr>
              <a:buNone/>
            </a:pPr>
            <a:r>
              <a:rPr lang="fr-FR"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LA PRESCRIPTION TRENTENAIRE</a:t>
            </a:r>
            <a:endParaRPr lang="fr-FR" dirty="0"/>
          </a:p>
        </p:txBody>
      </p:sp>
      <p:sp>
        <p:nvSpPr>
          <p:cNvPr id="3" name="Espace réservé du contenu 2"/>
          <p:cNvSpPr>
            <a:spLocks noGrp="1"/>
          </p:cNvSpPr>
          <p:nvPr>
            <p:ph idx="1"/>
          </p:nvPr>
        </p:nvSpPr>
        <p:spPr/>
        <p:txBody>
          <a:bodyPr/>
          <a:lstStyle/>
          <a:p>
            <a:r>
              <a:rPr lang="fr-FR" dirty="0"/>
              <a:t>Pour pallier alors à des litiges du genre qui viennent mettre en cause la paix sociale et la sécurité juridique des biens, la loi a prévu un mécanisme juridique d’acquisition du droit de propriété en matière immobilière qui est la prescription trentenaire.</a:t>
            </a:r>
          </a:p>
          <a:p>
            <a:r>
              <a:rPr lang="fr-FR" dirty="0"/>
              <a:t>Par rapport à cette situation, les cinq arrêts qui forment la thématique sous analyse avaient à statuer sur la prescription trentenaire et les commentaires y relatifs ont montré ces différentes questions juridiques</a:t>
            </a:r>
          </a:p>
          <a:p>
            <a:endParaRPr lang="fr-F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86874" cy="6429420"/>
          </a:xfrm>
        </p:spPr>
        <p:txBody>
          <a:bodyPr>
            <a:normAutofit/>
          </a:bodyPr>
          <a:lstStyle/>
          <a:p>
            <a:pPr lvl="0">
              <a:buNone/>
            </a:pPr>
            <a:endParaRPr lang="fr-FR" b="1" dirty="0"/>
          </a:p>
          <a:p>
            <a:pPr lvl="0">
              <a:buNone/>
            </a:pPr>
            <a:r>
              <a:rPr lang="fr-FR" b="1" dirty="0"/>
              <a:t>     9. LA VENTE D’UNE CHOSE INDIVISE</a:t>
            </a:r>
            <a:endParaRPr lang="fr-FR" dirty="0"/>
          </a:p>
          <a:p>
            <a:pPr>
              <a:buNone/>
            </a:pPr>
            <a:r>
              <a:rPr lang="fr-FR" dirty="0"/>
              <a:t>   Il arrive que les gens se retrouvent en indivision d’un bien suivant plusieurs circonstances. </a:t>
            </a:r>
          </a:p>
          <a:p>
            <a:pPr>
              <a:buNone/>
            </a:pPr>
            <a:r>
              <a:rPr lang="fr-FR" dirty="0"/>
              <a:t>   Il peut s’agir des successibles qui n’ont pas encore liquidé leur succession, des individus qui ont acheté une propriété ou une autre chose en commun ou quelqu’un qui a fait une donation à deux ou trois personnes ou plus, à la fois etc.</a:t>
            </a:r>
          </a:p>
          <a:p>
            <a:pPr>
              <a:buNone/>
            </a:pPr>
            <a:r>
              <a:rPr lang="fr-FR" dirty="0"/>
              <a:t>   Si alors l’un des copropriétaires veut vendre la chose indivise, il doit requérir le consentement de tous les autres copropriétaires ou attendre la sortie de l’indivision pour qu’il puisse vendre sa quote-part. </a:t>
            </a:r>
          </a:p>
          <a:p>
            <a:pPr>
              <a:buNone/>
            </a:pPr>
            <a:endParaRPr lang="fr-F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a:p>
          <a:p>
            <a:pPr>
              <a:buNone/>
            </a:pPr>
            <a:r>
              <a:rPr lang="fr-FR" dirty="0"/>
              <a:t>   </a:t>
            </a:r>
          </a:p>
          <a:p>
            <a:pPr>
              <a:buNone/>
            </a:pPr>
            <a:r>
              <a:rPr lang="fr-FR" dirty="0"/>
              <a:t>Cependant l’on constate souvent qu’il y a certains des copropriétaires qui passent outre ces conditions et réalisent sans scrupule les biens dont ils sont toujours en indivision. </a:t>
            </a:r>
          </a:p>
          <a:p>
            <a:pPr>
              <a:buNone/>
            </a:pPr>
            <a:r>
              <a:rPr lang="fr-FR" dirty="0"/>
              <a:t>    Cette situation crée alors des conflits qui entraînent la saisine des cours et tribunaux.</a:t>
            </a:r>
          </a:p>
          <a:p>
            <a:pPr>
              <a:buNone/>
            </a:pPr>
            <a:r>
              <a:rPr lang="fr-FR" dirty="0"/>
              <a:t>    Par rapport à ce contexte, l’arrêt qui forme la thématique sous examen avait à statuer sur la vente d’une chose indivise. </a:t>
            </a:r>
          </a:p>
          <a:p>
            <a:pPr>
              <a:buNone/>
            </a:pPr>
            <a:r>
              <a:rPr lang="fr-FR" dirty="0"/>
              <a:t>    </a:t>
            </a:r>
            <a:endParaRPr lang="fr-FR" dirty="0">
              <a:solidFill>
                <a:srgbClr val="0070C0"/>
              </a:solidFill>
            </a:endParaRPr>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501122" cy="5572164"/>
          </a:xfrm>
        </p:spPr>
        <p:txBody>
          <a:bodyPr>
            <a:normAutofit/>
          </a:bodyPr>
          <a:lstStyle/>
          <a:p>
            <a:pPr>
              <a:buNone/>
            </a:pPr>
            <a:endParaRPr lang="fr-FR" dirty="0"/>
          </a:p>
          <a:p>
            <a:pPr>
              <a:buNone/>
            </a:pPr>
            <a:r>
              <a:rPr lang="fr-FR" dirty="0"/>
              <a:t>   La prévention et la gestion des conflits fonciers touchent à une problématique très complexe difficile à gérer au Burundi. En effet, le droit foncier est lui-même complexe. </a:t>
            </a:r>
          </a:p>
          <a:p>
            <a:pPr>
              <a:buNone/>
            </a:pPr>
            <a:endParaRPr lang="fr-FR" dirty="0"/>
          </a:p>
          <a:p>
            <a:pPr>
              <a:buNone/>
            </a:pPr>
            <a:r>
              <a:rPr lang="fr-FR" dirty="0"/>
              <a:t>   Marqué par plusieurs régimes juridiques (propriété foncière, emphytéose, usufruit, usage, habitation et hypothèque,…), le droit foncier est de sources multiples, ce qui rend malaisée la gestion des conflits y relatifs. </a:t>
            </a:r>
          </a:p>
          <a:p>
            <a:pPr>
              <a:buNone/>
            </a:pPr>
            <a:r>
              <a:rPr lang="fr-FR" dirty="0"/>
              <a:t>   </a:t>
            </a:r>
          </a:p>
          <a:p>
            <a:endParaRPr lang="fr-F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357982"/>
          </a:xfrm>
        </p:spPr>
        <p:txBody>
          <a:bodyPr/>
          <a:lstStyle/>
          <a:p>
            <a:pPr>
              <a:buNone/>
            </a:pPr>
            <a:endParaRPr lang="fr-FR" dirty="0"/>
          </a:p>
          <a:p>
            <a:pPr>
              <a:buNone/>
            </a:pPr>
            <a:r>
              <a:rPr lang="fr-FR" dirty="0"/>
              <a:t>   A cette question juridique le juge y a réservé une réponse qui tient compte du consentement </a:t>
            </a:r>
            <a:r>
              <a:rPr lang="fr-FR" b="1" dirty="0"/>
              <a:t>(art 276 CCLIII) </a:t>
            </a:r>
            <a:r>
              <a:rPr lang="fr-FR" dirty="0"/>
              <a:t>des autres copropriétaires conformément aux termes de </a:t>
            </a:r>
            <a:r>
              <a:rPr lang="fr-FR" b="1" dirty="0"/>
              <a:t>l’article 24 al 4 du Code foncier</a:t>
            </a:r>
            <a:r>
              <a:rPr lang="fr-FR" dirty="0"/>
              <a:t>. </a:t>
            </a:r>
          </a:p>
          <a:p>
            <a:pPr>
              <a:buNone/>
            </a:pPr>
            <a:r>
              <a:rPr lang="fr-FR" dirty="0"/>
              <a:t>   Ainsi la solution du juge fait une bonne application de la loi qui a combiné le Code foncier en son </a:t>
            </a:r>
            <a:r>
              <a:rPr lang="fr-FR" b="1" dirty="0"/>
              <a:t>article 24 al 4 </a:t>
            </a:r>
            <a:r>
              <a:rPr lang="fr-FR" dirty="0"/>
              <a:t>et le Code civil livre trois </a:t>
            </a:r>
            <a:r>
              <a:rPr lang="fr-FR" b="1" dirty="0"/>
              <a:t>en son article 276</a:t>
            </a:r>
            <a:r>
              <a:rPr lang="fr-FR" dirty="0"/>
              <a:t>.</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571480"/>
            <a:ext cx="8643998" cy="5753120"/>
          </a:xfrm>
        </p:spPr>
        <p:txBody>
          <a:bodyPr>
            <a:normAutofit/>
          </a:bodyPr>
          <a:lstStyle/>
          <a:p>
            <a:pPr>
              <a:buNone/>
            </a:pPr>
            <a:endParaRPr lang="fr-FR" dirty="0"/>
          </a:p>
          <a:p>
            <a:pPr>
              <a:buNone/>
            </a:pPr>
            <a:r>
              <a:rPr lang="fr-FR" dirty="0"/>
              <a:t>   Les études déjà faites  ont montré qu’au niveau des tribunaux de résidence, les conflits fonciers représentent 70% des cas traités.</a:t>
            </a:r>
          </a:p>
          <a:p>
            <a:pPr>
              <a:buNone/>
            </a:pPr>
            <a:endParaRPr lang="fr-FR" dirty="0"/>
          </a:p>
          <a:p>
            <a:pPr>
              <a:buNone/>
            </a:pPr>
            <a:r>
              <a:rPr lang="fr-FR" dirty="0"/>
              <a:t>   Egalement, bien qu’aucune catégorie de droits fonciers ne soit épargnée, on constate que les terres d’origine successorale semblent faire l’objet de plus de conflits.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71480"/>
            <a:ext cx="8572560" cy="5753120"/>
          </a:xfrm>
        </p:spPr>
        <p:txBody>
          <a:bodyPr>
            <a:normAutofit lnSpcReduction="10000"/>
          </a:bodyPr>
          <a:lstStyle/>
          <a:p>
            <a:pPr>
              <a:buNone/>
            </a:pPr>
            <a:endParaRPr lang="fr-FR" dirty="0"/>
          </a:p>
          <a:p>
            <a:pPr>
              <a:buNone/>
            </a:pPr>
            <a:r>
              <a:rPr lang="fr-FR" dirty="0"/>
              <a:t>   Or, en l’absence de la loi sur les successions, les décisions judiciaires s’inspirent souvent des pratiques socioculturelles, souvent discriminatoires à l’égard des femmes.  </a:t>
            </a:r>
          </a:p>
          <a:p>
            <a:pPr>
              <a:buNone/>
            </a:pPr>
            <a:r>
              <a:rPr lang="fr-FR" dirty="0"/>
              <a:t>   Et pourtant, ces décisions pourraient se référer à la constitution de la République du Burundi ainsi qu’aux autres instruments nationaux et internationaux ratifiés par le Burundi qui prônent l’égalité et fustigent la discrimination. </a:t>
            </a:r>
          </a:p>
          <a:p>
            <a:pPr>
              <a:buNone/>
            </a:pPr>
            <a:r>
              <a:rPr lang="fr-FR" dirty="0"/>
              <a:t>   En outre, les jugements portant sur le partage de la succession pourraient s’inspirer des bonnes pratiques observées des jugements rendus par des juridictions supérieures. </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858312" cy="6357982"/>
          </a:xfrm>
        </p:spPr>
        <p:txBody>
          <a:bodyPr>
            <a:normAutofit/>
          </a:bodyPr>
          <a:lstStyle/>
          <a:p>
            <a:pPr lvl="0">
              <a:buNone/>
            </a:pPr>
            <a:endParaRPr lang="fr-BE" b="1" dirty="0"/>
          </a:p>
          <a:p>
            <a:pPr lvl="0">
              <a:buNone/>
            </a:pPr>
            <a:r>
              <a:rPr lang="fr-BE" b="1" dirty="0"/>
              <a:t>   I. LA PLACE DE LA JURISPRUDENCE DANS LE CADRE NORMATIF  AU BURUNDI</a:t>
            </a:r>
            <a:r>
              <a:rPr lang="fr-BE" dirty="0"/>
              <a:t> </a:t>
            </a:r>
            <a:endParaRPr lang="fr-FR" dirty="0"/>
          </a:p>
          <a:p>
            <a:pPr lvl="0">
              <a:buNone/>
            </a:pPr>
            <a:r>
              <a:rPr lang="fr-BE" b="1" dirty="0"/>
              <a:t>    1. Notion</a:t>
            </a:r>
            <a:r>
              <a:rPr lang="fr-BE" dirty="0"/>
              <a:t> </a:t>
            </a:r>
            <a:endParaRPr lang="fr-FR" dirty="0"/>
          </a:p>
          <a:p>
            <a:pPr>
              <a:buNone/>
            </a:pPr>
            <a:r>
              <a:rPr lang="fr-FR" dirty="0"/>
              <a:t>   Etymologiquement, jurisprudence vient du latin </a:t>
            </a:r>
            <a:r>
              <a:rPr lang="fr-FR" b="1" i="1" dirty="0"/>
              <a:t>jurisprudentia </a:t>
            </a:r>
            <a:r>
              <a:rPr lang="fr-FR" b="1" dirty="0"/>
              <a:t>: </a:t>
            </a:r>
            <a:r>
              <a:rPr lang="fr-FR" b="1" i="1" dirty="0"/>
              <a:t>jus</a:t>
            </a:r>
            <a:r>
              <a:rPr lang="fr-FR" b="1" dirty="0"/>
              <a:t>, </a:t>
            </a:r>
            <a:r>
              <a:rPr lang="fr-FR" b="1" i="1" dirty="0"/>
              <a:t>juris </a:t>
            </a:r>
            <a:r>
              <a:rPr lang="fr-FR" dirty="0"/>
              <a:t>qui veut dire </a:t>
            </a:r>
            <a:r>
              <a:rPr lang="fr-FR" i="1" dirty="0"/>
              <a:t> droit</a:t>
            </a:r>
            <a:r>
              <a:rPr lang="fr-FR" dirty="0"/>
              <a:t> et </a:t>
            </a:r>
            <a:r>
              <a:rPr lang="fr-FR" b="1" i="1" dirty="0"/>
              <a:t>prudentia</a:t>
            </a:r>
            <a:r>
              <a:rPr lang="fr-FR" dirty="0"/>
              <a:t>,  </a:t>
            </a:r>
            <a:r>
              <a:rPr lang="fr-FR" b="1" i="1" dirty="0"/>
              <a:t>connaissance.</a:t>
            </a:r>
            <a:r>
              <a:rPr lang="fr-FR" b="1" dirty="0"/>
              <a:t> </a:t>
            </a:r>
          </a:p>
          <a:p>
            <a:pPr>
              <a:buNone/>
            </a:pPr>
            <a:r>
              <a:rPr lang="fr-FR" dirty="0"/>
              <a:t>   La jurisprudence est donc la science du droit.</a:t>
            </a:r>
          </a:p>
          <a:p>
            <a:pPr>
              <a:buNone/>
            </a:pPr>
            <a:r>
              <a:rPr lang="fr-FR" b="1" dirty="0"/>
              <a:t>   </a:t>
            </a:r>
            <a:r>
              <a:rPr lang="fr-FR" dirty="0"/>
              <a:t>Aujourd’hui, la notion de jurisprudence est plus limitative. Elle emporte deux définitions principales.</a:t>
            </a:r>
          </a:p>
          <a:p>
            <a:pPr>
              <a:buNone/>
            </a:pPr>
            <a:r>
              <a:rPr lang="fr-FR" dirty="0"/>
              <a:t>    La jurisprudence peut-être entendue comme l’ensemble des décisions rendues par les juridictions nationales ou internationales. Le terme est entendu ici au sens large et personnifie l’action des différentes juridictions.</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214290"/>
            <a:ext cx="8786874" cy="6429420"/>
          </a:xfrm>
        </p:spPr>
        <p:txBody>
          <a:bodyPr>
            <a:normAutofit/>
          </a:bodyPr>
          <a:lstStyle/>
          <a:p>
            <a:pPr>
              <a:buNone/>
            </a:pPr>
            <a:endParaRPr lang="fr-FR" dirty="0"/>
          </a:p>
          <a:p>
            <a:pPr>
              <a:buNone/>
            </a:pPr>
            <a:r>
              <a:rPr lang="fr-FR" dirty="0"/>
              <a:t>    La jurisprudence peut également être entendue d’un point de vue plus étroit.</a:t>
            </a:r>
          </a:p>
          <a:p>
            <a:pPr>
              <a:buNone/>
            </a:pPr>
            <a:r>
              <a:rPr lang="fr-FR" dirty="0"/>
              <a:t>    Elle sera alors considérée comme l’ensemble des décisions rendues dans une branche du droit (jurisprudence en droit public, jurisprudence en droit privé…) ou dans une matière précise (jurisprudence pénale, jurisprudence commerciale…) ou concernant un point de droit précis (les successions…).</a:t>
            </a:r>
          </a:p>
          <a:p>
            <a:pPr>
              <a:buNone/>
            </a:pPr>
            <a:endParaRPr lang="fr-FR" dirty="0"/>
          </a:p>
          <a:p>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643998" cy="6429420"/>
          </a:xfrm>
        </p:spPr>
        <p:txBody>
          <a:bodyPr/>
          <a:lstStyle/>
          <a:p>
            <a:pPr lvl="0">
              <a:buNone/>
            </a:pPr>
            <a:endParaRPr lang="fr-BE" b="1" dirty="0"/>
          </a:p>
          <a:p>
            <a:pPr lvl="0">
              <a:buNone/>
            </a:pPr>
            <a:r>
              <a:rPr lang="fr-BE" b="1" dirty="0"/>
              <a:t>2. Rôle de la jurisprudence</a:t>
            </a:r>
            <a:endParaRPr lang="fr-FR" dirty="0"/>
          </a:p>
          <a:p>
            <a:pPr>
              <a:buNone/>
            </a:pPr>
            <a:r>
              <a:rPr lang="fr-BE" dirty="0"/>
              <a:t>   </a:t>
            </a:r>
            <a:r>
              <a:rPr lang="fr-FR" dirty="0"/>
              <a:t>Triple rôle:  </a:t>
            </a:r>
          </a:p>
          <a:p>
            <a:pPr lvl="0">
              <a:buFont typeface="Wingdings" pitchFamily="2" charset="2"/>
              <a:buChar char="q"/>
            </a:pPr>
            <a:r>
              <a:rPr lang="fr-BE" dirty="0"/>
              <a:t>Le rôle d’interprétation de la loi;  </a:t>
            </a:r>
            <a:endParaRPr lang="fr-FR" dirty="0"/>
          </a:p>
          <a:p>
            <a:pPr lvl="0">
              <a:buFont typeface="Wingdings" pitchFamily="2" charset="2"/>
              <a:buChar char="q"/>
            </a:pPr>
            <a:r>
              <a:rPr lang="fr-BE" dirty="0"/>
              <a:t>Le rôle d’adaptateur de la loi;  </a:t>
            </a:r>
            <a:endParaRPr lang="fr-FR" dirty="0"/>
          </a:p>
          <a:p>
            <a:pPr lvl="0">
              <a:buFont typeface="Wingdings" pitchFamily="2" charset="2"/>
              <a:buChar char="q"/>
            </a:pPr>
            <a:r>
              <a:rPr lang="fr-BE" dirty="0"/>
              <a:t>Le rôle de créateur des normes. </a:t>
            </a:r>
            <a:endParaRPr lang="fr-FR" dirty="0"/>
          </a:p>
          <a:p>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11525</TotalTime>
  <Words>2900</Words>
  <Application>Microsoft Office PowerPoint</Application>
  <PresentationFormat>Affichage à l'écran (4:3)</PresentationFormat>
  <Paragraphs>216</Paragraphs>
  <Slides>40</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40</vt:i4>
      </vt:variant>
    </vt:vector>
  </HeadingPairs>
  <TitlesOfParts>
    <vt:vector size="45" baseType="lpstr">
      <vt:lpstr>Calibri</vt:lpstr>
      <vt:lpstr>Constantia</vt:lpstr>
      <vt:lpstr>Wingdings</vt:lpstr>
      <vt:lpstr>Wingdings 2</vt:lpstr>
      <vt:lpstr>Débit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3. DEVELOPPEMENT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LES CONTESTATIONS LIEES AU PARTAGE DE LA PROPRIETE FONCIERE FAMILIALE</vt:lpstr>
      <vt:lpstr>LES CONTESTATIONS LIEES AU PARTAGE DE LA PROPRIETE FONCIERE FAMILIALE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LA PRESCRIPTION TRENTENAIRE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COUR SUPREME</dc:creator>
  <cp:lastModifiedBy>Vénuste Hakizimana</cp:lastModifiedBy>
  <cp:revision>156</cp:revision>
  <dcterms:created xsi:type="dcterms:W3CDTF">2019-11-27T11:19:20Z</dcterms:created>
  <dcterms:modified xsi:type="dcterms:W3CDTF">2023-08-02T07:09:36Z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01ec358-fa87-4620-aa98-db059b95b836_Enabled">
    <vt:lpwstr>true</vt:lpwstr>
  </property>
  <property fmtid="{D5CDD505-2E9C-101B-9397-08002B2CF9AE}" pid="3" name="MSIP_Label_501ec358-fa87-4620-aa98-db059b95b836_SetDate">
    <vt:lpwstr>2023-08-02T07:09:24Z</vt:lpwstr>
  </property>
  <property fmtid="{D5CDD505-2E9C-101B-9397-08002B2CF9AE}" pid="4" name="MSIP_Label_501ec358-fa87-4620-aa98-db059b95b836_Method">
    <vt:lpwstr>Standard</vt:lpwstr>
  </property>
  <property fmtid="{D5CDD505-2E9C-101B-9397-08002B2CF9AE}" pid="5" name="MSIP_Label_501ec358-fa87-4620-aa98-db059b95b836_Name">
    <vt:lpwstr>501ec358-fa87-4620-aa98-db059b95b836</vt:lpwstr>
  </property>
  <property fmtid="{D5CDD505-2E9C-101B-9397-08002B2CF9AE}" pid="6" name="MSIP_Label_501ec358-fa87-4620-aa98-db059b95b836_SiteId">
    <vt:lpwstr>8883c3f7-3467-4eca-bb61-e5aa9ef5ee43</vt:lpwstr>
  </property>
  <property fmtid="{D5CDD505-2E9C-101B-9397-08002B2CF9AE}" pid="7" name="MSIP_Label_501ec358-fa87-4620-aa98-db059b95b836_ActionId">
    <vt:lpwstr>344a48ee-8d2b-4961-b9d2-e55742693696</vt:lpwstr>
  </property>
  <property fmtid="{D5CDD505-2E9C-101B-9397-08002B2CF9AE}" pid="8" name="MSIP_Label_501ec358-fa87-4620-aa98-db059b95b836_ContentBits">
    <vt:lpwstr>0</vt:lpwstr>
  </property>
</Properties>
</file>